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4" r:id="rId3"/>
    <p:sldId id="257" r:id="rId4"/>
    <p:sldId id="258" r:id="rId5"/>
    <p:sldId id="259" r:id="rId6"/>
    <p:sldId id="260" r:id="rId7"/>
    <p:sldId id="261" r:id="rId8"/>
    <p:sldId id="262" r:id="rId9"/>
    <p:sldId id="263" r:id="rId10"/>
    <p:sldId id="264" r:id="rId11"/>
    <p:sldId id="265" r:id="rId12"/>
    <p:sldId id="266" r:id="rId13"/>
    <p:sldId id="267" r:id="rId14"/>
    <p:sldId id="270" r:id="rId15"/>
    <p:sldId id="271" r:id="rId16"/>
    <p:sldId id="273" r:id="rId17"/>
    <p:sldId id="274" r:id="rId18"/>
    <p:sldId id="275" r:id="rId19"/>
    <p:sldId id="277" r:id="rId20"/>
    <p:sldId id="278" r:id="rId21"/>
    <p:sldId id="280" r:id="rId22"/>
    <p:sldId id="281" r:id="rId23"/>
    <p:sldId id="287" r:id="rId24"/>
    <p:sldId id="289" r:id="rId25"/>
    <p:sldId id="290" r:id="rId26"/>
    <p:sldId id="292" r:id="rId27"/>
    <p:sldId id="293" r:id="rId28"/>
    <p:sldId id="296" r:id="rId29"/>
    <p:sldId id="297" r:id="rId30"/>
    <p:sldId id="298" r:id="rId31"/>
    <p:sldId id="299" r:id="rId32"/>
    <p:sldId id="300" r:id="rId33"/>
    <p:sldId id="303" r:id="rId34"/>
    <p:sldId id="30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D6BE15-42B5-4257-AE70-5D884C2B42D5}"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6BE15-42B5-4257-AE70-5D884C2B42D5}"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6BE15-42B5-4257-AE70-5D884C2B42D5}"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6BE15-42B5-4257-AE70-5D884C2B42D5}"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D6BE15-42B5-4257-AE70-5D884C2B42D5}"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D6BE15-42B5-4257-AE70-5D884C2B42D5}"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D6BE15-42B5-4257-AE70-5D884C2B42D5}" type="datetimeFigureOut">
              <a:rPr lang="en-US" smtClean="0"/>
              <a:pPr/>
              <a:t>6/6/2020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D6BE15-42B5-4257-AE70-5D884C2B42D5}" type="datetimeFigureOut">
              <a:rPr lang="en-US" smtClean="0"/>
              <a:pPr/>
              <a:t>6/6/2020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6BE15-42B5-4257-AE70-5D884C2B42D5}" type="datetimeFigureOut">
              <a:rPr lang="en-US" smtClean="0"/>
              <a:pPr/>
              <a:t>6/6/2020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D6BE15-42B5-4257-AE70-5D884C2B42D5}"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D6BE15-42B5-4257-AE70-5D884C2B42D5}"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70162-4F5E-4B8D-957F-79E1CDE5933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D6BE15-42B5-4257-AE70-5D884C2B42D5}" type="datetimeFigureOut">
              <a:rPr lang="en-US" smtClean="0"/>
              <a:pPr/>
              <a:t>6/6/2020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A70162-4F5E-4B8D-957F-79E1CDE5933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609600"/>
            <a:ext cx="8305800" cy="5638800"/>
          </a:xfrm>
        </p:spPr>
        <p:txBody>
          <a:bodyPr>
            <a:normAutofit/>
          </a:bodyPr>
          <a:lstStyle/>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r>
              <a:rPr lang="en-US" b="1" dirty="0" smtClean="0">
                <a:solidFill>
                  <a:schemeClr val="tx1"/>
                </a:solidFill>
                <a:latin typeface="Times New Roman" pitchFamily="18" charset="0"/>
                <a:cs typeface="Times New Roman" pitchFamily="18" charset="0"/>
              </a:rPr>
              <a:t>COURSE 6- GENDER,SCHOOL AND SOCIETY</a:t>
            </a:r>
          </a:p>
          <a:p>
            <a:pPr algn="just"/>
            <a:r>
              <a:rPr lang="en-US" b="1" dirty="0" smtClean="0">
                <a:solidFill>
                  <a:schemeClr val="tx1"/>
                </a:solidFill>
                <a:latin typeface="Times New Roman" pitchFamily="18" charset="0"/>
                <a:cs typeface="Times New Roman" pitchFamily="18" charset="0"/>
              </a:rPr>
              <a:t>Dr. S.I.THAHIRA BANU,</a:t>
            </a:r>
          </a:p>
          <a:p>
            <a:pPr algn="just"/>
            <a:r>
              <a:rPr lang="en-US" b="1" dirty="0" smtClean="0">
                <a:solidFill>
                  <a:schemeClr val="tx1"/>
                </a:solidFill>
                <a:latin typeface="Times New Roman" pitchFamily="18" charset="0"/>
                <a:cs typeface="Times New Roman" pitchFamily="18" charset="0"/>
              </a:rPr>
              <a:t>ASSISTANT PROFESSOR,</a:t>
            </a:r>
          </a:p>
          <a:p>
            <a:pPr algn="just"/>
            <a:r>
              <a:rPr lang="en-US" b="1" dirty="0" smtClean="0">
                <a:solidFill>
                  <a:schemeClr val="tx1"/>
                </a:solidFill>
                <a:latin typeface="Times New Roman" pitchFamily="18" charset="0"/>
                <a:cs typeface="Times New Roman" pitchFamily="18" charset="0"/>
              </a:rPr>
              <a:t>ST.CHARLES COLLEGE OF EDUCATION, </a:t>
            </a:r>
          </a:p>
          <a:p>
            <a:pPr algn="just"/>
            <a:r>
              <a:rPr lang="en-US" b="1" dirty="0" smtClean="0">
                <a:solidFill>
                  <a:schemeClr val="tx1"/>
                </a:solidFill>
                <a:latin typeface="Times New Roman" pitchFamily="18" charset="0"/>
                <a:cs typeface="Times New Roman" pitchFamily="18" charset="0"/>
              </a:rPr>
              <a:t>THIRUNAGAR, MADURAI-625006.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20000"/>
          </a:bodyPr>
          <a:lstStyle/>
          <a:p>
            <a:pPr algn="just">
              <a:buNone/>
            </a:pPr>
            <a:r>
              <a:rPr lang="en-US" b="1" dirty="0" smtClean="0">
                <a:latin typeface="Times New Roman" pitchFamily="18" charset="0"/>
                <a:cs typeface="Times New Roman" pitchFamily="18" charset="0"/>
              </a:rPr>
              <a:t>Social media</a:t>
            </a:r>
          </a:p>
          <a:p>
            <a:pPr algn="just">
              <a:buNone/>
            </a:pPr>
            <a:r>
              <a:rPr lang="en-US" dirty="0" smtClean="0">
                <a:latin typeface="Times New Roman" pitchFamily="18" charset="0"/>
                <a:cs typeface="Times New Roman" pitchFamily="18" charset="0"/>
              </a:rPr>
              <a:t>Gender roles and stereotypes have slowly started to change in society within the past few decades. These changes occur mostly in communication, but more specifically during social interactions. </a:t>
            </a:r>
            <a:r>
              <a:rPr lang="en-US" b="1" dirty="0" smtClean="0">
                <a:latin typeface="Times New Roman" pitchFamily="18" charset="0"/>
                <a:cs typeface="Times New Roman" pitchFamily="18" charset="0"/>
              </a:rPr>
              <a:t>The ways people communicate and socialize have also started to change alongside advancement in technology. </a:t>
            </a:r>
            <a:r>
              <a:rPr lang="en-US" dirty="0" smtClean="0">
                <a:latin typeface="Times New Roman" pitchFamily="18" charset="0"/>
                <a:cs typeface="Times New Roman" pitchFamily="18" charset="0"/>
              </a:rPr>
              <a:t>One of the biggest reasons for this change is due to social media. </a:t>
            </a:r>
          </a:p>
          <a:p>
            <a:pPr algn="just">
              <a:buNone/>
            </a:pPr>
            <a:r>
              <a:rPr lang="en-US" dirty="0" smtClean="0">
                <a:latin typeface="Times New Roman" pitchFamily="18" charset="0"/>
                <a:cs typeface="Times New Roman" pitchFamily="18" charset="0"/>
              </a:rPr>
              <a:t>Social media helps create more equality, because every individual is able to express him or herself however they like. </a:t>
            </a:r>
            <a:r>
              <a:rPr lang="en-US" b="1" dirty="0" smtClean="0">
                <a:latin typeface="Times New Roman" pitchFamily="18" charset="0"/>
                <a:cs typeface="Times New Roman" pitchFamily="18" charset="0"/>
              </a:rPr>
              <a:t>Every individual also has the right to express their opinion, even though some might disagree it still gives each gender an equal amount of power to be heard</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77500" lnSpcReduction="20000"/>
          </a:bodyPr>
          <a:lstStyle/>
          <a:p>
            <a:pPr algn="just">
              <a:buNone/>
            </a:pPr>
            <a:r>
              <a:rPr lang="en-US" b="1" dirty="0" smtClean="0">
                <a:latin typeface="Times New Roman" pitchFamily="18" charset="0"/>
                <a:cs typeface="Times New Roman" pitchFamily="18" charset="0"/>
              </a:rPr>
              <a:t>MASS MEDIA</a:t>
            </a:r>
          </a:p>
          <a:p>
            <a:pPr algn="just">
              <a:buNone/>
            </a:pPr>
            <a:r>
              <a:rPr lang="en-US" b="1" dirty="0" smtClean="0">
                <a:latin typeface="Times New Roman" pitchFamily="18" charset="0"/>
                <a:cs typeface="Times New Roman" pitchFamily="18" charset="0"/>
              </a:rPr>
              <a:t>Gender roles are prevalent in media, often portraying women as nurturing, gentle, cooperative, concerned with appearance, and sensitive to others; while men are viewed as logical, competitive, independent, assertive, financial providers, skilled in business and dominant over women. Women in media tend to be represented more negatively than men.</a:t>
            </a:r>
          </a:p>
          <a:p>
            <a:pPr algn="just">
              <a:buNone/>
            </a:pPr>
            <a:r>
              <a:rPr lang="en-US" dirty="0" smtClean="0">
                <a:latin typeface="Times New Roman" pitchFamily="18" charset="0"/>
                <a:cs typeface="Times New Roman" pitchFamily="18" charset="0"/>
              </a:rPr>
              <a:t>While men are perceived as hard workers, amusing, directive, and physically aggressive, women are displayed as likeable, warm, submissive, passive, and weak. Women are also more likely than men to display empathic behaviours such as affection, sharing, giving, and concern for others. Advertising about computers typically depicted men and boys as competent users, engaged in active or professional roles, while women and girls were passive observers or merely posed net to the computer while looking pretty or provocative. Occupational status among men and women in media is clearly unequal.</a:t>
            </a: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82000" cy="5943600"/>
          </a:xfrm>
        </p:spPr>
        <p:txBody>
          <a:bodyPr/>
          <a:lstStyle/>
          <a:p>
            <a:pPr algn="just">
              <a:buNone/>
            </a:pPr>
            <a:r>
              <a:rPr lang="en-US" b="1" dirty="0" smtClean="0">
                <a:latin typeface="Times New Roman" pitchFamily="18" charset="0"/>
                <a:cs typeface="Times New Roman" pitchFamily="18" charset="0"/>
              </a:rPr>
              <a:t>Popular culture</a:t>
            </a:r>
          </a:p>
          <a:p>
            <a:pPr algn="just">
              <a:buNone/>
            </a:pPr>
            <a:r>
              <a:rPr lang="en-US" b="1" dirty="0" smtClean="0">
                <a:latin typeface="Times New Roman" pitchFamily="18" charset="0"/>
                <a:cs typeface="Times New Roman" pitchFamily="18" charset="0"/>
              </a:rPr>
              <a:t>Popular culture might also be defined as a place for creating new forms of expression as well as a vehicle for critique. </a:t>
            </a:r>
            <a:r>
              <a:rPr lang="en-US" dirty="0" smtClean="0">
                <a:latin typeface="Times New Roman" pitchFamily="18" charset="0"/>
                <a:cs typeface="Times New Roman" pitchFamily="18" charset="0"/>
              </a:rPr>
              <a:t>In particular, mainstream popular culture and media offer a space where new meanings are made through tactics such as culture jamming. Culture jamming refers to the rewriting or reimagining of media such as corporate logos or advertisements in a way that subverts or overturns taken-for-granted ideas.</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6096000"/>
          </a:xfrm>
        </p:spPr>
        <p:txBody>
          <a:bodyPr>
            <a:normAutofit fontScale="85000" lnSpcReduction="10000"/>
          </a:bodyPr>
          <a:lstStyle/>
          <a:p>
            <a:pPr algn="just">
              <a:buNone/>
            </a:pPr>
            <a:r>
              <a:rPr lang="en-US" b="1" dirty="0" smtClean="0">
                <a:latin typeface="Times New Roman" pitchFamily="18" charset="0"/>
                <a:cs typeface="Times New Roman" pitchFamily="18" charset="0"/>
              </a:rPr>
              <a:t>Law and the State</a:t>
            </a:r>
          </a:p>
          <a:p>
            <a:pPr algn="just">
              <a:buNone/>
            </a:pPr>
            <a:r>
              <a:rPr lang="en-US" dirty="0" smtClean="0">
                <a:latin typeface="Times New Roman" pitchFamily="18" charset="0"/>
                <a:cs typeface="Times New Roman" pitchFamily="18" charset="0"/>
              </a:rPr>
              <a:t>Access to justice is important for gender equality because it enables equitable enjoyment of a whole range of rights and resources. Law and justice institutions play a key role in the distribution of rights and resources among women and men across all sectors. They underpin the forms and functions of other institutions and reflect and shape development outcomes. Access to justice therefore is not just a right by itself, it is also a means to ensure equitable outcomes. </a:t>
            </a:r>
            <a:r>
              <a:rPr lang="en-US" b="1" dirty="0" smtClean="0">
                <a:latin typeface="Times New Roman" pitchFamily="18" charset="0"/>
                <a:cs typeface="Times New Roman" pitchFamily="18" charset="0"/>
              </a:rPr>
              <a:t>Article 15 of the Constitution provides for prohibition of discrimination on grounds of sex also apart from other grounds such as religion, race, caste or place of birth. Article 15(3) authorizes the Sate to make any special provision for women and children</a:t>
            </a:r>
            <a:r>
              <a:rPr lang="en-US" dirty="0" smtClean="0">
                <a:latin typeface="Times New Roman" pitchFamily="18" charset="0"/>
                <a:cs typeface="Times New Roman" pitchFamily="18" charset="0"/>
              </a:rPr>
              <a:t>.</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lnSpcReduction="10000"/>
          </a:bodyPr>
          <a:lstStyle/>
          <a:p>
            <a:pPr algn="just">
              <a:buNone/>
            </a:pPr>
            <a:r>
              <a:rPr lang="en-US" b="1" dirty="0" smtClean="0">
                <a:latin typeface="Times New Roman" pitchFamily="18" charset="0"/>
                <a:cs typeface="Times New Roman" pitchFamily="18" charset="0"/>
              </a:rPr>
              <a:t>UNIT II GENDER IDENTITY AND SOCIALIZATION PROCESS</a:t>
            </a:r>
          </a:p>
          <a:p>
            <a:pPr algn="just">
              <a:buNone/>
            </a:pPr>
            <a:r>
              <a:rPr lang="en-US" dirty="0" smtClean="0">
                <a:latin typeface="Times New Roman" pitchFamily="18" charset="0"/>
                <a:cs typeface="Times New Roman" pitchFamily="18" charset="0"/>
              </a:rPr>
              <a:t> The concept of gender identity and socialization practices.</a:t>
            </a:r>
          </a:p>
          <a:p>
            <a:pPr algn="just">
              <a:buNone/>
            </a:pPr>
            <a:r>
              <a:rPr lang="en-US" dirty="0" smtClean="0">
                <a:latin typeface="Times New Roman" pitchFamily="18" charset="0"/>
                <a:cs typeface="Times New Roman" pitchFamily="18" charset="0"/>
              </a:rPr>
              <a:t> The role </a:t>
            </a:r>
            <a:r>
              <a:rPr lang="en-US" dirty="0" smtClean="0">
                <a:latin typeface="Times New Roman" pitchFamily="18" charset="0"/>
                <a:cs typeface="Times New Roman" pitchFamily="18" charset="0"/>
              </a:rPr>
              <a:t>of school</a:t>
            </a:r>
            <a:r>
              <a:rPr lang="en-US" dirty="0" smtClean="0">
                <a:latin typeface="Times New Roman" pitchFamily="18" charset="0"/>
                <a:cs typeface="Times New Roman" pitchFamily="18" charset="0"/>
              </a:rPr>
              <a:t>, peers, teachers, curriculum and textbooks in challenging gender inequalities</a:t>
            </a:r>
          </a:p>
          <a:p>
            <a:pPr algn="just">
              <a:buNone/>
            </a:pPr>
            <a:r>
              <a:rPr lang="en-US" dirty="0" smtClean="0">
                <a:latin typeface="Times New Roman" pitchFamily="18" charset="0"/>
                <a:cs typeface="Times New Roman" pitchFamily="18" charset="0"/>
              </a:rPr>
              <a:t> The knowledge regarding equality and its relationship to girls education</a:t>
            </a:r>
          </a:p>
          <a:p>
            <a:pPr algn="just">
              <a:buNone/>
            </a:pPr>
            <a:r>
              <a:rPr lang="en-US" dirty="0" smtClean="0">
                <a:latin typeface="Times New Roman" pitchFamily="18" charset="0"/>
                <a:cs typeface="Times New Roman" pitchFamily="18" charset="0"/>
              </a:rPr>
              <a:t> The relationship and ideas of gender and gender inequality in text books and curriculum</a:t>
            </a:r>
          </a:p>
          <a:p>
            <a:pPr algn="just">
              <a:buNone/>
            </a:pPr>
            <a:r>
              <a:rPr lang="en-US" dirty="0" smtClean="0">
                <a:latin typeface="Times New Roman" pitchFamily="18" charset="0"/>
                <a:cs typeface="Times New Roman" pitchFamily="18" charset="0"/>
              </a:rPr>
              <a:t> The sex roles stereotypes.</a:t>
            </a:r>
            <a:endParaRPr lang="en-US"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92500" lnSpcReduction="20000"/>
          </a:bodyPr>
          <a:lstStyle/>
          <a:p>
            <a:pPr algn="just">
              <a:buNone/>
            </a:pPr>
            <a:r>
              <a:rPr lang="en-US" b="1" dirty="0" smtClean="0">
                <a:latin typeface="Times New Roman" pitchFamily="18" charset="0"/>
                <a:cs typeface="Times New Roman" pitchFamily="18" charset="0"/>
              </a:rPr>
              <a:t>GENDER IDENTITY AND SOCIALIZATION PRACTICES</a:t>
            </a:r>
          </a:p>
          <a:p>
            <a:pPr algn="just">
              <a:buNone/>
            </a:pPr>
            <a:r>
              <a:rPr lang="en-US" b="1" dirty="0" smtClean="0">
                <a:latin typeface="Times New Roman" pitchFamily="18" charset="0"/>
                <a:cs typeface="Times New Roman" pitchFamily="18" charset="0"/>
              </a:rPr>
              <a:t>Gender identity refers to a personal identification with a particular gender and gender role in society.</a:t>
            </a:r>
            <a:r>
              <a:rPr lang="en-US" dirty="0" smtClean="0">
                <a:latin typeface="Times New Roman" pitchFamily="18" charset="0"/>
                <a:cs typeface="Times New Roman" pitchFamily="18" charset="0"/>
              </a:rPr>
              <a:t> The term woman has historically been used interchangeably with reference to the female body, though more recently this usage has been viewed as controversial by some feminists.</a:t>
            </a:r>
          </a:p>
          <a:p>
            <a:pPr algn="just">
              <a:buNone/>
            </a:pPr>
            <a:r>
              <a:rPr lang="en-US" b="1" dirty="0" smtClean="0">
                <a:latin typeface="Times New Roman" pitchFamily="18" charset="0"/>
                <a:cs typeface="Times New Roman" pitchFamily="18" charset="0"/>
              </a:rPr>
              <a:t>Socialization is the process, through which the child becomes an individual respecting his or her environment laws, norms and customs. </a:t>
            </a:r>
            <a:r>
              <a:rPr lang="en-US" dirty="0" smtClean="0">
                <a:latin typeface="Times New Roman" pitchFamily="18" charset="0"/>
                <a:cs typeface="Times New Roman" pitchFamily="18" charset="0"/>
              </a:rPr>
              <a:t>Gender socialization is a more focused form of socialization, it is how children of different sexes are socialized into their gender roles and taught what it means to be male or female</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lnSpcReduction="20000"/>
          </a:bodyPr>
          <a:lstStyle/>
          <a:p>
            <a:pPr algn="just">
              <a:buNone/>
            </a:pPr>
            <a:r>
              <a:rPr lang="en-US" b="1" dirty="0" smtClean="0">
                <a:latin typeface="Times New Roman" pitchFamily="18" charset="0"/>
                <a:cs typeface="Times New Roman" pitchFamily="18" charset="0"/>
              </a:rPr>
              <a:t>School and Organization</a:t>
            </a:r>
          </a:p>
          <a:p>
            <a:pPr algn="just">
              <a:buNone/>
            </a:pPr>
            <a:r>
              <a:rPr lang="en-US" dirty="0" smtClean="0">
                <a:latin typeface="Times New Roman" pitchFamily="18" charset="0"/>
                <a:cs typeface="Times New Roman" pitchFamily="18" charset="0"/>
              </a:rPr>
              <a:t>School is another implement by which gender roles are transferred to children. This is mainly accomplished through peer influence. Therefore, school is also an area by which peers can influence other students towards more traditional gender roles. The materials used within the classroom also have an influence on the gender roles children learn. </a:t>
            </a:r>
          </a:p>
          <a:p>
            <a:pPr algn="just">
              <a:buNone/>
            </a:pPr>
            <a:r>
              <a:rPr lang="en-US" b="1" dirty="0" smtClean="0">
                <a:latin typeface="Times New Roman" pitchFamily="18" charset="0"/>
                <a:cs typeface="Times New Roman" pitchFamily="18" charset="0"/>
              </a:rPr>
              <a:t>Organization of the school system itself reinforces the idea of men in positions of authority and women in subservient positions. </a:t>
            </a:r>
            <a:r>
              <a:rPr lang="en-US" dirty="0" smtClean="0">
                <a:latin typeface="Times New Roman" pitchFamily="18" charset="0"/>
                <a:cs typeface="Times New Roman" pitchFamily="18" charset="0"/>
              </a:rPr>
              <a:t>This organization mirrors gender stereotypes that exist throughout society.</a:t>
            </a:r>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92500" lnSpcReduction="10000"/>
          </a:bodyPr>
          <a:lstStyle/>
          <a:p>
            <a:pPr algn="just">
              <a:buNone/>
            </a:pPr>
            <a:r>
              <a:rPr lang="en-US" sz="2800" b="1" dirty="0" smtClean="0">
                <a:latin typeface="Times New Roman" pitchFamily="18" charset="0"/>
                <a:cs typeface="Times New Roman" pitchFamily="18" charset="0"/>
              </a:rPr>
              <a:t>ROLE OF SCHOOL, PEERS, TEACHERS, CURRICULUM AND TEXTBOOKS IN CHALLENGING </a:t>
            </a:r>
            <a:r>
              <a:rPr lang="en-US" b="1" dirty="0" smtClean="0">
                <a:latin typeface="Times New Roman" pitchFamily="18" charset="0"/>
                <a:cs typeface="Times New Roman" pitchFamily="18" charset="0"/>
              </a:rPr>
              <a:t>GENDER INEQUALITIES</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When education is viewed in terms of its transformative potential, as a social intervention that works towards re-examining existing realities, then it becomes the single most powerful process for redressing the inequalities of gender.</a:t>
            </a:r>
          </a:p>
          <a:p>
            <a:pPr algn="just">
              <a:buNone/>
            </a:pPr>
            <a:r>
              <a:rPr lang="en-US" dirty="0" smtClean="0">
                <a:latin typeface="Times New Roman" pitchFamily="18" charset="0"/>
                <a:cs typeface="Times New Roman" pitchFamily="18" charset="0"/>
              </a:rPr>
              <a:t>Teachers' perceptions of male- and femaleness are crucial for their relations with pupils and can be an important factor in generating gender equity in schools. </a:t>
            </a:r>
            <a:r>
              <a:rPr lang="en-US" b="1" dirty="0" smtClean="0">
                <a:latin typeface="Times New Roman" pitchFamily="18" charset="0"/>
                <a:cs typeface="Times New Roman" pitchFamily="18" charset="0"/>
              </a:rPr>
              <a:t>Gender stereotypes are also likely to be reinforced or weakened by text books and reading material provided in schools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lnSpcReduction="10000"/>
          </a:bodyPr>
          <a:lstStyle/>
          <a:p>
            <a:pPr algn="just">
              <a:buNone/>
            </a:pPr>
            <a:r>
              <a:rPr lang="en-US" b="1" dirty="0" smtClean="0">
                <a:latin typeface="Times New Roman" pitchFamily="18" charset="0"/>
                <a:cs typeface="Times New Roman" pitchFamily="18" charset="0"/>
              </a:rPr>
              <a:t>Gender parity</a:t>
            </a:r>
          </a:p>
          <a:p>
            <a:pPr algn="just">
              <a:buNone/>
            </a:pPr>
            <a:r>
              <a:rPr lang="en-US" b="1" dirty="0" smtClean="0">
                <a:latin typeface="Times New Roman" pitchFamily="18" charset="0"/>
                <a:cs typeface="Times New Roman" pitchFamily="18" charset="0"/>
              </a:rPr>
              <a:t>For a long time gender parity in education was dominating the discourse and the interventions. </a:t>
            </a:r>
            <a:r>
              <a:rPr lang="en-US" dirty="0" smtClean="0">
                <a:latin typeface="Times New Roman" pitchFamily="18" charset="0"/>
                <a:cs typeface="Times New Roman" pitchFamily="18" charset="0"/>
              </a:rPr>
              <a:t>It is still commonly believed that gender inequalities in education will be resolved if equal access for boys and girls is provided and if gender disparities in enrolment figures and retention rates are eliminated.</a:t>
            </a:r>
          </a:p>
          <a:p>
            <a:pPr algn="just">
              <a:buNone/>
            </a:pPr>
            <a:r>
              <a:rPr lang="en-US" b="1" dirty="0" smtClean="0">
                <a:latin typeface="Times New Roman" pitchFamily="18" charset="0"/>
                <a:cs typeface="Times New Roman" pitchFamily="18" charset="0"/>
              </a:rPr>
              <a:t>School</a:t>
            </a:r>
          </a:p>
          <a:p>
            <a:pPr algn="just">
              <a:buNone/>
            </a:pPr>
            <a:r>
              <a:rPr lang="en-US" dirty="0" smtClean="0">
                <a:latin typeface="Times New Roman" pitchFamily="18" charset="0"/>
                <a:cs typeface="Times New Roman" pitchFamily="18" charset="0"/>
              </a:rPr>
              <a:t>School is another implement by which gender roles are transferred to children. This is mainly accomplished through peer influence.</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lstStyle/>
          <a:p>
            <a:pPr algn="just">
              <a:buNone/>
            </a:pPr>
            <a:r>
              <a:rPr lang="en-US" b="1" dirty="0" smtClean="0">
                <a:latin typeface="Times New Roman" pitchFamily="18" charset="0"/>
                <a:cs typeface="Times New Roman" pitchFamily="18" charset="0"/>
              </a:rPr>
              <a:t>Curriculum</a:t>
            </a:r>
          </a:p>
          <a:p>
            <a:pPr algn="just">
              <a:buNone/>
            </a:pPr>
            <a:r>
              <a:rPr lang="en-US" dirty="0" smtClean="0">
                <a:latin typeface="Times New Roman" pitchFamily="18" charset="0"/>
                <a:cs typeface="Times New Roman" pitchFamily="18" charset="0"/>
              </a:rPr>
              <a:t>The Oxford Dictionary of English (2010) defines the curriculum as the subjects that are included in a course of study or taught in a school or college. It reflects the knowledge that society considers valuable and appropriate to be taught in schools. As society changes, the curriculum will also change, as well as the way in which it is viewed and what is considered valuable.</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lstStyle/>
          <a:p>
            <a:pPr algn="ctr">
              <a:buNone/>
            </a:pPr>
            <a:r>
              <a:rPr lang="en-US" b="1" dirty="0" smtClean="0">
                <a:latin typeface="Times New Roman" pitchFamily="18" charset="0"/>
                <a:cs typeface="Times New Roman" pitchFamily="18" charset="0"/>
              </a:rPr>
              <a:t>COURSE-6, GENDER, SCHOOL AND SOCIETY</a:t>
            </a:r>
          </a:p>
          <a:p>
            <a:pPr algn="ctr">
              <a:buNone/>
            </a:pPr>
            <a:endParaRPr lang="en-US" b="1" dirty="0" smtClean="0">
              <a:latin typeface="Times New Roman" pitchFamily="18" charset="0"/>
              <a:cs typeface="Times New Roman" pitchFamily="18" charset="0"/>
            </a:endParaRPr>
          </a:p>
          <a:p>
            <a:pPr algn="ctr">
              <a:buNone/>
            </a:pPr>
            <a:r>
              <a:rPr lang="en-US" b="1" dirty="0" smtClean="0">
                <a:latin typeface="Times New Roman" pitchFamily="18" charset="0"/>
                <a:cs typeface="Times New Roman" pitchFamily="18" charset="0"/>
              </a:rPr>
              <a:t>UNIT I: GENDER ROLES IN SOCIETY</a:t>
            </a:r>
          </a:p>
          <a:p>
            <a:pPr algn="just">
              <a:buFont typeface="Wingdings" pitchFamily="2" charset="2"/>
              <a:buChar char="§"/>
            </a:pPr>
            <a:r>
              <a:rPr lang="en-US" dirty="0" smtClean="0">
                <a:latin typeface="Times New Roman" pitchFamily="18" charset="0"/>
                <a:cs typeface="Times New Roman" pitchFamily="18" charset="0"/>
              </a:rPr>
              <a:t> The concept of gender roles in society.</a:t>
            </a:r>
          </a:p>
          <a:p>
            <a:pPr algn="just">
              <a:buFont typeface="Wingdings" pitchFamily="2" charset="2"/>
              <a:buChar char="§"/>
            </a:pPr>
            <a:r>
              <a:rPr lang="en-US" dirty="0" smtClean="0">
                <a:latin typeface="Times New Roman" pitchFamily="18" charset="0"/>
                <a:cs typeface="Times New Roman" pitchFamily="18" charset="0"/>
              </a:rPr>
              <a:t> The difference between gender and sex.</a:t>
            </a:r>
          </a:p>
          <a:p>
            <a:pPr algn="just">
              <a:buFont typeface="Wingdings" pitchFamily="2" charset="2"/>
              <a:buChar char="§"/>
            </a:pPr>
            <a:r>
              <a:rPr lang="en-US" dirty="0" smtClean="0">
                <a:latin typeface="Times New Roman" pitchFamily="18" charset="0"/>
                <a:cs typeface="Times New Roman" pitchFamily="18" charset="0"/>
              </a:rPr>
              <a:t> The role </a:t>
            </a:r>
            <a:r>
              <a:rPr lang="en-US" dirty="0" smtClean="0">
                <a:latin typeface="Times New Roman" pitchFamily="18" charset="0"/>
                <a:cs typeface="Times New Roman" pitchFamily="18" charset="0"/>
              </a:rPr>
              <a:t>of family</a:t>
            </a:r>
            <a:r>
              <a:rPr lang="en-US" dirty="0" smtClean="0">
                <a:latin typeface="Times New Roman" pitchFamily="18" charset="0"/>
                <a:cs typeface="Times New Roman" pitchFamily="18" charset="0"/>
              </a:rPr>
              <a:t>, caste, class, religion, culture, the media and the popular culture, law and the state in the society.</a:t>
            </a:r>
          </a:p>
          <a:p>
            <a:pPr algn="just">
              <a:buFont typeface="Wingdings" pitchFamily="2" charset="2"/>
              <a:buChar char="§"/>
            </a:pPr>
            <a:r>
              <a:rPr lang="en-US" dirty="0" smtClean="0">
                <a:latin typeface="Times New Roman" pitchFamily="18" charset="0"/>
                <a:cs typeface="Times New Roman" pitchFamily="18" charset="0"/>
              </a:rPr>
              <a:t> The reasons for gender inequalities.</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lstStyle/>
          <a:p>
            <a:pPr algn="just">
              <a:buNone/>
            </a:pPr>
            <a:r>
              <a:rPr lang="en-US" b="1" dirty="0" smtClean="0">
                <a:latin typeface="Times New Roman" pitchFamily="18" charset="0"/>
                <a:cs typeface="Times New Roman" pitchFamily="18" charset="0"/>
              </a:rPr>
              <a:t>Textbooks</a:t>
            </a:r>
          </a:p>
          <a:p>
            <a:pPr algn="just">
              <a:buNone/>
            </a:pPr>
            <a:r>
              <a:rPr lang="en-US" b="1" dirty="0" smtClean="0">
                <a:latin typeface="Times New Roman" pitchFamily="18" charset="0"/>
                <a:cs typeface="Times New Roman" pitchFamily="18" charset="0"/>
              </a:rPr>
              <a:t>Bias also surfaces in everyday curricula; students’ textbooks generally perpetuate male dominance. </a:t>
            </a:r>
            <a:r>
              <a:rPr lang="en-US" dirty="0" smtClean="0">
                <a:latin typeface="Times New Roman" pitchFamily="18" charset="0"/>
                <a:cs typeface="Times New Roman" pitchFamily="18" charset="0"/>
              </a:rPr>
              <a:t>For these reasons, girls must have equal access to textbooks and gender representations must be changed. Teachers must also be trained to avoid contributing to the transmission of representations that convey inequality, whatever textbook is used.</a:t>
            </a:r>
            <a:endParaRPr lang="en-US"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a:bodyPr>
          <a:lstStyle/>
          <a:p>
            <a:pPr algn="ctr">
              <a:buNone/>
            </a:pPr>
            <a:r>
              <a:rPr lang="en-US" b="1" dirty="0" smtClean="0">
                <a:latin typeface="Times New Roman" pitchFamily="18" charset="0"/>
                <a:cs typeface="Times New Roman" pitchFamily="18" charset="0"/>
              </a:rPr>
              <a:t>UNIT III GENDER AND SCHOOL CURRICULUM</a:t>
            </a:r>
          </a:p>
          <a:p>
            <a:pPr algn="just">
              <a:buNone/>
            </a:pPr>
            <a:r>
              <a:rPr lang="en-US" dirty="0" smtClean="0">
                <a:latin typeface="Times New Roman" pitchFamily="18" charset="0"/>
                <a:cs typeface="Times New Roman" pitchFamily="18" charset="0"/>
              </a:rPr>
              <a:t> The concept of gender roles.</a:t>
            </a:r>
          </a:p>
          <a:p>
            <a:pPr algn="just">
              <a:buNone/>
            </a:pPr>
            <a:r>
              <a:rPr lang="en-US" dirty="0" smtClean="0">
                <a:latin typeface="Times New Roman" pitchFamily="18" charset="0"/>
                <a:cs typeface="Times New Roman" pitchFamily="18" charset="0"/>
              </a:rPr>
              <a:t> Gender roles in school curriculum</a:t>
            </a:r>
          </a:p>
          <a:p>
            <a:pPr algn="just">
              <a:buNone/>
            </a:pPr>
            <a:r>
              <a:rPr lang="en-US" dirty="0" smtClean="0">
                <a:latin typeface="Times New Roman" pitchFamily="18" charset="0"/>
                <a:cs typeface="Times New Roman" pitchFamily="18" charset="0"/>
              </a:rPr>
              <a:t> The historical, political, economic and cultural structures regarding gender, sexuality, and intersecting systems of oppression</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The role of women in addressing the gender issues.</a:t>
            </a:r>
            <a:endParaRPr lang="en-US"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lnSpcReduction="10000"/>
          </a:bodyPr>
          <a:lstStyle/>
          <a:p>
            <a:pPr algn="just">
              <a:buNone/>
            </a:pPr>
            <a:r>
              <a:rPr lang="en-US" dirty="0" smtClean="0">
                <a:latin typeface="Times New Roman" pitchFamily="18" charset="0"/>
                <a:cs typeface="Times New Roman" pitchFamily="18" charset="0"/>
              </a:rPr>
              <a:t>The slogan “Education For All </a:t>
            </a:r>
            <a:r>
              <a:rPr lang="en-US" b="1" dirty="0" smtClean="0">
                <a:latin typeface="Times New Roman" pitchFamily="18" charset="0"/>
                <a:cs typeface="Times New Roman" pitchFamily="18" charset="0"/>
              </a:rPr>
              <a:t>(EFA)” </a:t>
            </a:r>
            <a:r>
              <a:rPr lang="en-US" dirty="0" smtClean="0">
                <a:latin typeface="Times New Roman" pitchFamily="18" charset="0"/>
                <a:cs typeface="Times New Roman" pitchFamily="18" charset="0"/>
              </a:rPr>
              <a:t>means enrolling and retaining all girls and boys in school. It is also about ensuring that girls and women of all ages develop their potential through education and are able to ensure their full and equal participation in building a better world. For many girls, gender inequality is a feature both of their lives and of their experience of education. </a:t>
            </a:r>
            <a:r>
              <a:rPr lang="en-US" b="1" dirty="0" smtClean="0">
                <a:latin typeface="Times New Roman" pitchFamily="18" charset="0"/>
                <a:cs typeface="Times New Roman" pitchFamily="18" charset="0"/>
              </a:rPr>
              <a:t>Gender equality in teaching, is a central component of a good-quality education. </a:t>
            </a:r>
            <a:r>
              <a:rPr lang="en-US" dirty="0" smtClean="0">
                <a:latin typeface="Times New Roman" pitchFamily="18" charset="0"/>
                <a:cs typeface="Times New Roman" pitchFamily="18" charset="0"/>
              </a:rPr>
              <a:t>So gender equality needs to be a central part of the development of the school curriculum and ways of teaching. </a:t>
            </a:r>
            <a:endParaRPr lang="en-US"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a:bodyPr>
          <a:lstStyle/>
          <a:p>
            <a:pPr algn="just">
              <a:buNone/>
            </a:pPr>
            <a:r>
              <a:rPr lang="en-US" b="1" dirty="0" smtClean="0">
                <a:latin typeface="Times New Roman" pitchFamily="18" charset="0"/>
                <a:cs typeface="Times New Roman" pitchFamily="18" charset="0"/>
              </a:rPr>
              <a:t>Transgender: providing opportunities for education, employment and life skills –</a:t>
            </a:r>
          </a:p>
          <a:p>
            <a:pPr algn="just">
              <a:buNone/>
            </a:pPr>
            <a:r>
              <a:rPr lang="en-US" dirty="0" smtClean="0">
                <a:latin typeface="Times New Roman" pitchFamily="18" charset="0"/>
                <a:cs typeface="Times New Roman" pitchFamily="18" charset="0"/>
              </a:rPr>
              <a:t>Transgender, or Trans: means someone whose gender differs from the one they were given when they were born. Transgender people may identify as male or female, or they may feel that neither label fits them. </a:t>
            </a:r>
            <a:r>
              <a:rPr lang="en-US" b="1" dirty="0" smtClean="0">
                <a:latin typeface="Times New Roman" pitchFamily="18" charset="0"/>
                <a:cs typeface="Times New Roman" pitchFamily="18" charset="0"/>
              </a:rPr>
              <a:t>Transition: In order to express their chosen gender, transgender people may transition, or change, from the gender they were given at birth. They may change their names, pronouns or style of dress.</a:t>
            </a:r>
            <a:endParaRPr lang="en-US" b="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lnSpcReduction="10000"/>
          </a:bodyPr>
          <a:lstStyle/>
          <a:p>
            <a:pPr algn="just">
              <a:buNone/>
            </a:pPr>
            <a:r>
              <a:rPr lang="en-US" b="1" dirty="0" smtClean="0">
                <a:latin typeface="Times New Roman" pitchFamily="18" charset="0"/>
                <a:cs typeface="Times New Roman" pitchFamily="18" charset="0"/>
              </a:rPr>
              <a:t>UNIT IV : VIOLENCE AND SAFETY OF GIRLS AND WOMEN</a:t>
            </a:r>
          </a:p>
          <a:p>
            <a:pPr algn="just">
              <a:buNone/>
            </a:pPr>
            <a:r>
              <a:rPr lang="en-US" dirty="0" smtClean="0">
                <a:latin typeface="Times New Roman" pitchFamily="18" charset="0"/>
                <a:cs typeface="Times New Roman" pitchFamily="18" charset="0"/>
              </a:rPr>
              <a:t> The concept of Violence and Safety of girls and women</a:t>
            </a:r>
          </a:p>
          <a:p>
            <a:pPr algn="just">
              <a:buNone/>
            </a:pPr>
            <a:r>
              <a:rPr lang="en-US" dirty="0" smtClean="0">
                <a:latin typeface="Times New Roman" pitchFamily="18" charset="0"/>
                <a:cs typeface="Times New Roman" pitchFamily="18" charset="0"/>
              </a:rPr>
              <a:t> The difference between Sexual abuse and violence.</a:t>
            </a:r>
          </a:p>
          <a:p>
            <a:pPr algn="just">
              <a:buNone/>
            </a:pPr>
            <a:r>
              <a:rPr lang="en-US" dirty="0" smtClean="0">
                <a:latin typeface="Times New Roman" pitchFamily="18" charset="0"/>
                <a:cs typeface="Times New Roman" pitchFamily="18" charset="0"/>
              </a:rPr>
              <a:t> The Safety of girls and women at school, home and workplace.</a:t>
            </a:r>
          </a:p>
          <a:p>
            <a:pPr algn="just">
              <a:buNone/>
            </a:pPr>
            <a:r>
              <a:rPr lang="en-US" dirty="0" smtClean="0">
                <a:latin typeface="Times New Roman" pitchFamily="18" charset="0"/>
                <a:cs typeface="Times New Roman" pitchFamily="18" charset="0"/>
              </a:rPr>
              <a:t> The role of education in preventing them.</a:t>
            </a:r>
          </a:p>
          <a:p>
            <a:pPr algn="just">
              <a:buNone/>
            </a:pPr>
            <a:r>
              <a:rPr lang="en-US" dirty="0" smtClean="0">
                <a:latin typeface="Times New Roman" pitchFamily="18" charset="0"/>
                <a:cs typeface="Times New Roman" pitchFamily="18" charset="0"/>
              </a:rPr>
              <a:t> The reasons for gender inequalities</a:t>
            </a:r>
          </a:p>
          <a:p>
            <a:pPr algn="just">
              <a:buNone/>
            </a:pPr>
            <a:r>
              <a:rPr lang="en-US" dirty="0" smtClean="0">
                <a:latin typeface="Times New Roman" pitchFamily="18" charset="0"/>
                <a:cs typeface="Times New Roman" pitchFamily="18" charset="0"/>
              </a:rPr>
              <a:t>The Meaning and concept of body objectification.</a:t>
            </a:r>
            <a:endParaRPr lang="en-US"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lnSpcReduction="20000"/>
          </a:bodyPr>
          <a:lstStyle/>
          <a:p>
            <a:pPr algn="just">
              <a:buNone/>
            </a:pPr>
            <a:r>
              <a:rPr lang="en-US" b="1" dirty="0" smtClean="0">
                <a:latin typeface="Times New Roman" pitchFamily="18" charset="0"/>
                <a:cs typeface="Times New Roman" pitchFamily="18" charset="0"/>
              </a:rPr>
              <a:t>violence</a:t>
            </a:r>
          </a:p>
          <a:p>
            <a:pPr algn="just">
              <a:buNone/>
            </a:pPr>
            <a:r>
              <a:rPr lang="en-US" dirty="0" smtClean="0">
                <a:latin typeface="Times New Roman" pitchFamily="18" charset="0"/>
                <a:cs typeface="Times New Roman" pitchFamily="18" charset="0"/>
              </a:rPr>
              <a:t>Violence against women is any violation of a woman's personhood, mental or physical integrity, or freedom of movement through individual acts and societal oppression. It includes all the ways our society objectifies and oppresses women. </a:t>
            </a:r>
            <a:r>
              <a:rPr lang="en-US" b="1" dirty="0" smtClean="0">
                <a:latin typeface="Times New Roman" pitchFamily="18" charset="0"/>
                <a:cs typeface="Times New Roman" pitchFamily="18" charset="0"/>
              </a:rPr>
              <a:t>Violence against women ranges from sterilization abuse to prescription-drug abuse, pornography, stalking, battering, and rape. </a:t>
            </a:r>
            <a:r>
              <a:rPr lang="en-US" dirty="0" smtClean="0">
                <a:latin typeface="Times New Roman" pitchFamily="18" charset="0"/>
                <a:cs typeface="Times New Roman" pitchFamily="18" charset="0"/>
              </a:rPr>
              <a:t>It includes the sexual and physical abuse of young girls and the abuse of elders. Every form of violence threatens all women and limits our ability to make choices about our lives. Sexual violence is particularly insidious because sexual acts are ordinarily and rightly a source of pleasure and communication.</a:t>
            </a:r>
            <a:endParaRPr lang="en-US"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lstStyle/>
          <a:p>
            <a:pPr algn="just">
              <a:buNone/>
            </a:pPr>
            <a:r>
              <a:rPr lang="en-US" b="1" dirty="0" smtClean="0">
                <a:latin typeface="Times New Roman" pitchFamily="18" charset="0"/>
                <a:cs typeface="Times New Roman" pitchFamily="18" charset="0"/>
              </a:rPr>
              <a:t>VIOLENCE AGAINST GIRLS AND WOMEN IN INDIA</a:t>
            </a:r>
          </a:p>
          <a:p>
            <a:pPr algn="just">
              <a:buNone/>
            </a:pPr>
            <a:r>
              <a:rPr lang="en-US" dirty="0" smtClean="0">
                <a:latin typeface="Times New Roman" pitchFamily="18" charset="0"/>
                <a:cs typeface="Times New Roman" pitchFamily="18" charset="0"/>
              </a:rPr>
              <a:t>Police records in India show a high incidence of crimes against women. The National Crime Records Bureau reported in 1998 that by 2010 growth in the rate of crimes against women would exceed the population growth rate.</a:t>
            </a:r>
          </a:p>
          <a:p>
            <a:pPr algn="just"/>
            <a:r>
              <a:rPr lang="en-US" dirty="0" smtClean="0">
                <a:latin typeface="Times New Roman" pitchFamily="18" charset="0"/>
                <a:cs typeface="Times New Roman" pitchFamily="18" charset="0"/>
              </a:rPr>
              <a:t>Acid Throwing</a:t>
            </a:r>
          </a:p>
          <a:p>
            <a:pPr algn="just"/>
            <a:r>
              <a:rPr lang="en-US" dirty="0" smtClean="0">
                <a:latin typeface="Times New Roman" pitchFamily="18" charset="0"/>
                <a:cs typeface="Times New Roman" pitchFamily="18" charset="0"/>
              </a:rPr>
              <a:t>Child marriage</a:t>
            </a:r>
          </a:p>
          <a:p>
            <a:pPr algn="just"/>
            <a:r>
              <a:rPr lang="en-US" dirty="0" smtClean="0">
                <a:latin typeface="Times New Roman" pitchFamily="18" charset="0"/>
                <a:cs typeface="Times New Roman" pitchFamily="18" charset="0"/>
              </a:rPr>
              <a:t>Domestic violence</a:t>
            </a:r>
          </a:p>
          <a:p>
            <a:pPr algn="just"/>
            <a:r>
              <a:rPr lang="en-US" dirty="0" smtClean="0">
                <a:latin typeface="Times New Roman" pitchFamily="18" charset="0"/>
                <a:cs typeface="Times New Roman" pitchFamily="18" charset="0"/>
              </a:rPr>
              <a:t>Dowry</a:t>
            </a:r>
            <a:endParaRPr lang="en-US"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096000"/>
          </a:xfrm>
        </p:spPr>
        <p:txBody>
          <a:bodyPr>
            <a:noAutofit/>
          </a:bodyPr>
          <a:lstStyle/>
          <a:p>
            <a:pPr algn="just">
              <a:buNone/>
            </a:pPr>
            <a:r>
              <a:rPr lang="en-US" sz="2000" b="1" dirty="0" smtClean="0">
                <a:latin typeface="Times New Roman" pitchFamily="18" charset="0"/>
                <a:cs typeface="Times New Roman" pitchFamily="18" charset="0"/>
              </a:rPr>
              <a:t>SAFETY OF GIRLS AND WOMEN</a:t>
            </a:r>
          </a:p>
          <a:p>
            <a:pPr algn="just">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Self defence </a:t>
            </a:r>
            <a:r>
              <a:rPr lang="en-US" sz="2000" dirty="0" smtClean="0">
                <a:latin typeface="Times New Roman" pitchFamily="18" charset="0"/>
                <a:cs typeface="Times New Roman" pitchFamily="18" charset="0"/>
              </a:rPr>
              <a:t>techniques are the first and foremost thing to which each and every woman must be aware of and get proper self-defense training for their safety. </a:t>
            </a:r>
          </a:p>
          <a:p>
            <a:pPr algn="just">
              <a:buNone/>
            </a:pPr>
            <a:r>
              <a:rPr lang="en-US" sz="2000" dirty="0" smtClean="0">
                <a:latin typeface="Times New Roman" pitchFamily="18" charset="0"/>
                <a:cs typeface="Times New Roman" pitchFamily="18" charset="0"/>
              </a:rPr>
              <a:t> Generally most of the women are gifted with </a:t>
            </a:r>
            <a:r>
              <a:rPr lang="en-US" sz="2000" b="1" dirty="0" smtClean="0">
                <a:latin typeface="Times New Roman" pitchFamily="18" charset="0"/>
                <a:cs typeface="Times New Roman" pitchFamily="18" charset="0"/>
              </a:rPr>
              <a:t>sixth sense </a:t>
            </a:r>
            <a:r>
              <a:rPr lang="en-US" sz="2000" dirty="0" smtClean="0">
                <a:latin typeface="Times New Roman" pitchFamily="18" charset="0"/>
                <a:cs typeface="Times New Roman" pitchFamily="18" charset="0"/>
              </a:rPr>
              <a:t>which they must use whenever they become in some problem. </a:t>
            </a:r>
          </a:p>
          <a:p>
            <a:pPr algn="just">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Escape and run </a:t>
            </a:r>
            <a:r>
              <a:rPr lang="en-US" sz="2000" dirty="0" smtClean="0">
                <a:latin typeface="Times New Roman" pitchFamily="18" charset="0"/>
                <a:cs typeface="Times New Roman" pitchFamily="18" charset="0"/>
              </a:rPr>
              <a:t>is also a good way to reduce some risks of women whenever they become in problem. </a:t>
            </a:r>
          </a:p>
          <a:p>
            <a:pPr algn="just">
              <a:buNone/>
            </a:pPr>
            <a:r>
              <a:rPr lang="en-US" sz="2000" dirty="0" smtClean="0">
                <a:latin typeface="Times New Roman" pitchFamily="18" charset="0"/>
                <a:cs typeface="Times New Roman" pitchFamily="18" charset="0"/>
              </a:rPr>
              <a:t> Women must understand and feel their </a:t>
            </a:r>
            <a:r>
              <a:rPr lang="en-US" sz="2000" b="1" dirty="0" smtClean="0">
                <a:latin typeface="Times New Roman" pitchFamily="18" charset="0"/>
                <a:cs typeface="Times New Roman" pitchFamily="18" charset="0"/>
              </a:rPr>
              <a:t>physical power </a:t>
            </a:r>
            <a:r>
              <a:rPr lang="en-US" sz="2000" dirty="0" smtClean="0">
                <a:latin typeface="Times New Roman" pitchFamily="18" charset="0"/>
                <a:cs typeface="Times New Roman" pitchFamily="18" charset="0"/>
              </a:rPr>
              <a:t>and use accordingly. </a:t>
            </a:r>
          </a:p>
          <a:p>
            <a:pPr algn="just">
              <a:buNone/>
            </a:pPr>
            <a:r>
              <a:rPr lang="en-US" sz="2000" dirty="0" smtClean="0">
                <a:latin typeface="Times New Roman" pitchFamily="18" charset="0"/>
                <a:cs typeface="Times New Roman" pitchFamily="18" charset="0"/>
              </a:rPr>
              <a:t> They should be </a:t>
            </a:r>
            <a:r>
              <a:rPr lang="en-US" sz="2000" b="1" dirty="0" smtClean="0">
                <a:latin typeface="Times New Roman" pitchFamily="18" charset="0"/>
                <a:cs typeface="Times New Roman" pitchFamily="18" charset="0"/>
              </a:rPr>
              <a:t>careful while communicating </a:t>
            </a:r>
            <a:r>
              <a:rPr lang="en-US" sz="2000" dirty="0" smtClean="0">
                <a:latin typeface="Times New Roman" pitchFamily="18" charset="0"/>
                <a:cs typeface="Times New Roman" pitchFamily="18" charset="0"/>
              </a:rPr>
              <a:t>with someone on internet in the cyberspace.</a:t>
            </a:r>
          </a:p>
          <a:p>
            <a:pPr algn="just">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Pepper spray </a:t>
            </a:r>
            <a:r>
              <a:rPr lang="en-US" sz="2000" dirty="0" smtClean="0">
                <a:latin typeface="Times New Roman" pitchFamily="18" charset="0"/>
                <a:cs typeface="Times New Roman" pitchFamily="18" charset="0"/>
              </a:rPr>
              <a:t>can also be proved as a useful self-defense tool however it has a drawback that some people cannot be harmed through it even after full-face spray. </a:t>
            </a:r>
          </a:p>
          <a:p>
            <a:pPr algn="just">
              <a:buNone/>
            </a:pPr>
            <a:r>
              <a:rPr lang="en-US" sz="2000" dirty="0" smtClean="0">
                <a:latin typeface="Times New Roman" pitchFamily="18" charset="0"/>
                <a:cs typeface="Times New Roman" pitchFamily="18" charset="0"/>
              </a:rPr>
              <a:t> They must have all the </a:t>
            </a:r>
            <a:r>
              <a:rPr lang="en-US" sz="2000" b="1" dirty="0" smtClean="0">
                <a:latin typeface="Times New Roman" pitchFamily="18" charset="0"/>
                <a:cs typeface="Times New Roman" pitchFamily="18" charset="0"/>
              </a:rPr>
              <a:t>emergency numbers </a:t>
            </a:r>
            <a:r>
              <a:rPr lang="en-US" sz="2000" dirty="0" smtClean="0">
                <a:latin typeface="Times New Roman" pitchFamily="18" charset="0"/>
                <a:cs typeface="Times New Roman" pitchFamily="18" charset="0"/>
              </a:rPr>
              <a:t>with them and whatsapp also if possible so that they can immediately tell to their family members and police.</a:t>
            </a:r>
          </a:p>
          <a:p>
            <a:pPr algn="just">
              <a:buNone/>
            </a:pPr>
            <a:r>
              <a:rPr lang="en-US" sz="2000" dirty="0" smtClean="0">
                <a:latin typeface="Times New Roman" pitchFamily="18" charset="0"/>
                <a:cs typeface="Times New Roman" pitchFamily="18" charset="0"/>
              </a:rPr>
              <a:t> Women should be very </a:t>
            </a:r>
            <a:r>
              <a:rPr lang="en-US" sz="2000" b="1" dirty="0" smtClean="0">
                <a:latin typeface="Times New Roman" pitchFamily="18" charset="0"/>
                <a:cs typeface="Times New Roman" pitchFamily="18" charset="0"/>
              </a:rPr>
              <a:t>conscious while driving the car </a:t>
            </a:r>
            <a:r>
              <a:rPr lang="en-US" sz="2000" dirty="0" smtClean="0">
                <a:latin typeface="Times New Roman" pitchFamily="18" charset="0"/>
                <a:cs typeface="Times New Roman" pitchFamily="18" charset="0"/>
              </a:rPr>
              <a:t>and going to any trip. </a:t>
            </a:r>
            <a:endParaRPr lang="en-US" sz="20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92500"/>
          </a:bodyPr>
          <a:lstStyle/>
          <a:p>
            <a:pPr algn="just">
              <a:buNone/>
            </a:pPr>
            <a:r>
              <a:rPr lang="en-US" b="1" dirty="0" smtClean="0">
                <a:latin typeface="Times New Roman" pitchFamily="18" charset="0"/>
                <a:cs typeface="Times New Roman" pitchFamily="18" charset="0"/>
              </a:rPr>
              <a:t>MEANING AND CONCEPT OF BODY OBJECTIFICATION</a:t>
            </a:r>
          </a:p>
          <a:p>
            <a:pPr algn="just">
              <a:buNone/>
            </a:pPr>
            <a:r>
              <a:rPr lang="en-US" dirty="0" smtClean="0">
                <a:latin typeface="Times New Roman" pitchFamily="18" charset="0"/>
                <a:cs typeface="Times New Roman" pitchFamily="18" charset="0"/>
              </a:rPr>
              <a:t>Objectification is a notion central to feminist theory. It can be roughly defined as the seeing and/or treating a person, usually a woman, as an object. In this entry, the focus is primarily on sexual objectification, objectification occurring in the sexual realm. </a:t>
            </a:r>
            <a:r>
              <a:rPr lang="en-US" b="1" dirty="0" smtClean="0">
                <a:latin typeface="Times New Roman" pitchFamily="18" charset="0"/>
                <a:cs typeface="Times New Roman" pitchFamily="18" charset="0"/>
              </a:rPr>
              <a:t>Violence in India is endemic and widespread predominantly against women. </a:t>
            </a:r>
            <a:r>
              <a:rPr lang="en-US" dirty="0" smtClean="0">
                <a:latin typeface="Times New Roman" pitchFamily="18" charset="0"/>
                <a:cs typeface="Times New Roman" pitchFamily="18" charset="0"/>
              </a:rPr>
              <a:t>Most of the cases of abuse go unnoticed or unreported. Society and traditions, in some cases, sanction abuse by creating conditions for the victims to accept violence as a norm.</a:t>
            </a:r>
            <a:endParaRPr lang="en-US"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a:bodyPr>
          <a:lstStyle/>
          <a:p>
            <a:pPr algn="ctr">
              <a:buNone/>
            </a:pPr>
            <a:r>
              <a:rPr lang="en-US" b="1" dirty="0" smtClean="0">
                <a:latin typeface="Times New Roman" pitchFamily="18" charset="0"/>
                <a:cs typeface="Times New Roman" pitchFamily="18" charset="0"/>
              </a:rPr>
              <a:t>UNIT V: MASS MEDIA AND GENDER</a:t>
            </a:r>
          </a:p>
          <a:p>
            <a:pPr algn="just">
              <a:buNone/>
            </a:pPr>
            <a:r>
              <a:rPr lang="en-US" dirty="0" smtClean="0">
                <a:latin typeface="Times New Roman" pitchFamily="18" charset="0"/>
                <a:cs typeface="Times New Roman" pitchFamily="18" charset="0"/>
              </a:rPr>
              <a:t>1. The concept of gender roles in mass media.</a:t>
            </a:r>
          </a:p>
          <a:p>
            <a:pPr algn="just">
              <a:buNone/>
            </a:pPr>
            <a:r>
              <a:rPr lang="en-US" dirty="0" smtClean="0">
                <a:latin typeface="Times New Roman" pitchFamily="18" charset="0"/>
                <a:cs typeface="Times New Roman" pitchFamily="18" charset="0"/>
              </a:rPr>
              <a:t>2. The gender stereotypes in mass media.</a:t>
            </a:r>
          </a:p>
          <a:p>
            <a:pPr algn="just">
              <a:buNone/>
            </a:pPr>
            <a:r>
              <a:rPr lang="en-US" dirty="0" smtClean="0">
                <a:latin typeface="Times New Roman" pitchFamily="18" charset="0"/>
                <a:cs typeface="Times New Roman" pitchFamily="18" charset="0"/>
              </a:rPr>
              <a:t>3. The gender identity roles.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10000"/>
          </a:bodyPr>
          <a:lstStyle/>
          <a:p>
            <a:pPr algn="just">
              <a:buNone/>
            </a:pPr>
            <a:r>
              <a:rPr lang="en-US" b="1" dirty="0" smtClean="0">
                <a:latin typeface="Times New Roman" pitchFamily="18" charset="0"/>
                <a:cs typeface="Times New Roman" pitchFamily="18" charset="0"/>
              </a:rPr>
              <a:t>GENDER: MEANING AND DEFINITION</a:t>
            </a:r>
          </a:p>
          <a:p>
            <a:pPr algn="just">
              <a:buNone/>
            </a:pPr>
            <a:r>
              <a:rPr lang="en-US" dirty="0" smtClean="0">
                <a:latin typeface="Times New Roman" pitchFamily="18" charset="0"/>
                <a:cs typeface="Times New Roman" pitchFamily="18" charset="0"/>
              </a:rPr>
              <a:t>Gender is a socially constructed term which has specified nature and meaning. It is manifestation towards the socio-cultural framework of man and woman in society which assign those duties, responsibilities and various social roles.</a:t>
            </a:r>
          </a:p>
          <a:p>
            <a:pPr algn="just">
              <a:buNone/>
            </a:pPr>
            <a:r>
              <a:rPr lang="en-US" dirty="0" smtClean="0">
                <a:latin typeface="Times New Roman" pitchFamily="18" charset="0"/>
                <a:cs typeface="Times New Roman" pitchFamily="18" charset="0"/>
              </a:rPr>
              <a:t>A working definition in use by the World Health Organization for its work is that "</a:t>
            </a:r>
            <a:r>
              <a:rPr lang="en-US" b="1" dirty="0" smtClean="0">
                <a:latin typeface="Times New Roman" pitchFamily="18" charset="0"/>
                <a:cs typeface="Times New Roman" pitchFamily="18" charset="0"/>
              </a:rPr>
              <a:t>Gender' refers to the socially constructed roles, behaviours, activities, and attributes that a given society considers appropriate for men and women" and that "'masculine' and 'feminine‘ are gender categories.</a:t>
            </a:r>
            <a:endParaRPr lang="en-US" b="1"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buNone/>
            </a:pPr>
            <a:r>
              <a:rPr lang="en-US" b="1" dirty="0" smtClean="0">
                <a:latin typeface="Times New Roman" pitchFamily="18" charset="0"/>
                <a:cs typeface="Times New Roman" pitchFamily="18" charset="0"/>
              </a:rPr>
              <a:t>GENDER ROLES IN MASS MEDIA</a:t>
            </a:r>
          </a:p>
          <a:p>
            <a:pPr algn="just">
              <a:buNone/>
            </a:pPr>
            <a:r>
              <a:rPr lang="en-US" dirty="0" smtClean="0">
                <a:latin typeface="Times New Roman" pitchFamily="18" charset="0"/>
                <a:cs typeface="Times New Roman" pitchFamily="18" charset="0"/>
              </a:rPr>
              <a:t>The development of gender identity begins as early as two or three years of age.</a:t>
            </a:r>
          </a:p>
          <a:p>
            <a:pPr algn="just">
              <a:buNone/>
            </a:pPr>
            <a:r>
              <a:rPr lang="en-US" dirty="0" smtClean="0">
                <a:latin typeface="Times New Roman" pitchFamily="18" charset="0"/>
                <a:cs typeface="Times New Roman" pitchFamily="18" charset="0"/>
              </a:rPr>
              <a:t>Parents, teachers, peers, and media are social influences on a growing individual. Adult treatment of infants plays a role in gender development when clothing is selected, when toys are purchased, and when television shows are viewed. As children grow, they gain a sense of being a male or female and associate various activities and objects with their gender.</a:t>
            </a:r>
            <a:endParaRPr lang="en-US"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lstStyle/>
          <a:p>
            <a:pPr algn="just">
              <a:buNone/>
            </a:pPr>
            <a:r>
              <a:rPr lang="en-US" b="1" dirty="0" smtClean="0">
                <a:latin typeface="Times New Roman" pitchFamily="18" charset="0"/>
                <a:cs typeface="Times New Roman" pitchFamily="18" charset="0"/>
              </a:rPr>
              <a:t>GENDER STEREOTYPES IN MASS MEDIA</a:t>
            </a:r>
          </a:p>
          <a:p>
            <a:pPr algn="just">
              <a:buNone/>
            </a:pPr>
            <a:r>
              <a:rPr lang="en-US" dirty="0" smtClean="0">
                <a:latin typeface="Times New Roman" pitchFamily="18" charset="0"/>
                <a:cs typeface="Times New Roman" pitchFamily="18" charset="0"/>
              </a:rPr>
              <a:t>Gender roles are prevalent in media, often portraying women as nurturing, gentle, cooperative, concerned with appearance, and sensitive to others; while men are viewed as logical, competitive, independent, assertive, financial providers, skilled in business, and dominant over women. Women in media tend to be represented more negatively than men.</a:t>
            </a:r>
            <a:endParaRPr lang="en-US"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92500" lnSpcReduction="20000"/>
          </a:bodyPr>
          <a:lstStyle/>
          <a:p>
            <a:pPr algn="just">
              <a:buNone/>
            </a:pPr>
            <a:r>
              <a:rPr lang="en-US" b="1" dirty="0" smtClean="0">
                <a:latin typeface="Times New Roman" pitchFamily="18" charset="0"/>
                <a:cs typeface="Times New Roman" pitchFamily="18" charset="0"/>
              </a:rPr>
              <a:t>GENDER IDENTITY ROLES</a:t>
            </a:r>
          </a:p>
          <a:p>
            <a:pPr algn="just">
              <a:buNone/>
            </a:pPr>
            <a:r>
              <a:rPr lang="en-US" dirty="0" smtClean="0">
                <a:latin typeface="Times New Roman" pitchFamily="18" charset="0"/>
                <a:cs typeface="Times New Roman" pitchFamily="18" charset="0"/>
              </a:rPr>
              <a:t>Gender identity is the private experience of being male or female. Gender role is the public expression of gender, everything a person says or does that indicates a status as male or female. </a:t>
            </a:r>
            <a:r>
              <a:rPr lang="en-US" b="1" dirty="0" smtClean="0">
                <a:latin typeface="Times New Roman" pitchFamily="18" charset="0"/>
                <a:cs typeface="Times New Roman" pitchFamily="18" charset="0"/>
              </a:rPr>
              <a:t>Gender role includes social and legal identification.</a:t>
            </a:r>
            <a:r>
              <a:rPr lang="en-US" dirty="0" smtClean="0">
                <a:latin typeface="Times New Roman" pitchFamily="18" charset="0"/>
                <a:cs typeface="Times New Roman" pitchFamily="18" charset="0"/>
              </a:rPr>
              <a:t> Usually gender identity and gender role correspond like two sides of the same coin, with a unity of gender identity/role. Gender identity develops through a process of differentiation: interactions of biological, social, and cognitive-learning factors that occur over time. Differentiation means that a basically similar structure develops differently, depending upon the influence of other factors.</a:t>
            </a:r>
            <a:endParaRPr lang="en-US"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92500" lnSpcReduction="20000"/>
          </a:bodyPr>
          <a:lstStyle/>
          <a:p>
            <a:pPr algn="just">
              <a:buNone/>
            </a:pPr>
            <a:r>
              <a:rPr lang="en-US" b="1" dirty="0" smtClean="0">
                <a:latin typeface="Times New Roman" pitchFamily="18" charset="0"/>
                <a:cs typeface="Times New Roman" pitchFamily="18" charset="0"/>
              </a:rPr>
              <a:t>CONCLUSION</a:t>
            </a:r>
          </a:p>
          <a:p>
            <a:pPr algn="just">
              <a:buNone/>
            </a:pPr>
            <a:r>
              <a:rPr lang="en-US" b="1" dirty="0" smtClean="0">
                <a:latin typeface="Times New Roman" pitchFamily="18" charset="0"/>
                <a:cs typeface="Times New Roman" pitchFamily="18" charset="0"/>
              </a:rPr>
              <a:t>Gender stereotypes coincide with society’s expectations. Males are presented as tough and emotionless while females are portrayed as influential and emotional. </a:t>
            </a:r>
            <a:r>
              <a:rPr lang="en-US" dirty="0" smtClean="0">
                <a:latin typeface="Times New Roman" pitchFamily="18" charset="0"/>
                <a:cs typeface="Times New Roman" pitchFamily="18" charset="0"/>
              </a:rPr>
              <a:t>Although there are a few exceptions to stereotypical behaviour and image, the majority of characters fit the molds. It is pertinent that school counsellors and educators do everything in their power to deemphasize gender stereotypes presented in media. As research shows, media effects on young people play a dramatic role in self-esteem, emotional expression, career options, and self-acceptance. Stereotypes exist as generalizations within a culture whether they existed in media or society first. </a:t>
            </a:r>
            <a:endParaRPr lang="en-US"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lstStyle/>
          <a:p>
            <a:pPr>
              <a:buNone/>
            </a:pPr>
            <a:endParaRPr lang="en-US" dirty="0" smtClean="0"/>
          </a:p>
          <a:p>
            <a:pPr>
              <a:buNone/>
            </a:pPr>
            <a:endParaRPr lang="en-US" dirty="0" smtClean="0"/>
          </a:p>
          <a:p>
            <a:pPr>
              <a:buNone/>
            </a:pPr>
            <a:endParaRPr lang="en-US" dirty="0" smtClean="0"/>
          </a:p>
          <a:p>
            <a:pPr algn="ctr">
              <a:buNone/>
            </a:pPr>
            <a:r>
              <a:rPr lang="en-US" dirty="0" smtClean="0"/>
              <a:t>		</a:t>
            </a:r>
            <a:r>
              <a:rPr lang="en-US" sz="7200" dirty="0" smtClean="0">
                <a:latin typeface="Arial Black" pitchFamily="34" charset="0"/>
              </a:rPr>
              <a:t>THANK YOU</a:t>
            </a:r>
            <a:endParaRPr lang="en-US" sz="7200" dirty="0">
              <a:latin typeface="Arial Black"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lstStyle/>
          <a:p>
            <a:pPr algn="just">
              <a:buNone/>
            </a:pPr>
            <a:r>
              <a:rPr lang="en-US" b="1" dirty="0" smtClean="0">
                <a:latin typeface="Times New Roman" pitchFamily="18" charset="0"/>
                <a:cs typeface="Times New Roman" pitchFamily="18" charset="0"/>
              </a:rPr>
              <a:t>Distinctions between Gender and sex  </a:t>
            </a:r>
          </a:p>
          <a:p>
            <a:pPr algn="just">
              <a:buNone/>
            </a:pPr>
            <a:r>
              <a:rPr lang="en-US" dirty="0" smtClean="0">
                <a:latin typeface="Times New Roman" pitchFamily="18" charset="0"/>
                <a:cs typeface="Times New Roman" pitchFamily="18" charset="0"/>
              </a:rPr>
              <a:t> Gender is socially constructed have specific roles, responsibilities and behavior patterns.</a:t>
            </a:r>
          </a:p>
          <a:p>
            <a:pPr algn="just">
              <a:buNone/>
            </a:pPr>
            <a:r>
              <a:rPr lang="en-US" dirty="0" smtClean="0">
                <a:latin typeface="Times New Roman" pitchFamily="18" charset="0"/>
                <a:cs typeface="Times New Roman" pitchFamily="18" charset="0"/>
              </a:rPr>
              <a:t> Gender is culture specific</a:t>
            </a:r>
          </a:p>
          <a:p>
            <a:pPr algn="just">
              <a:buNone/>
            </a:pPr>
            <a:r>
              <a:rPr lang="en-US" dirty="0" smtClean="0">
                <a:latin typeface="Times New Roman" pitchFamily="18" charset="0"/>
                <a:cs typeface="Times New Roman" pitchFamily="18" charset="0"/>
              </a:rPr>
              <a:t> It varies within and between in society (i.e. as per regulations of social institutions) </a:t>
            </a:r>
          </a:p>
          <a:p>
            <a:pPr algn="just">
              <a:buNone/>
            </a:pPr>
            <a:r>
              <a:rPr lang="en-US" dirty="0" smtClean="0">
                <a:latin typeface="Times New Roman" pitchFamily="18" charset="0"/>
                <a:cs typeface="Times New Roman" pitchFamily="18" charset="0"/>
              </a:rPr>
              <a:t>o Sex is biological; it refers to noticeable differences in reproductive organs.</a:t>
            </a:r>
          </a:p>
          <a:p>
            <a:pPr algn="just">
              <a:buNone/>
            </a:pPr>
            <a:r>
              <a:rPr lang="en-US" dirty="0" smtClean="0">
                <a:latin typeface="Times New Roman" pitchFamily="18" charset="0"/>
                <a:cs typeface="Times New Roman" pitchFamily="18" charset="0"/>
              </a:rPr>
              <a:t>o Sex is natural, constant and Universal.</a:t>
            </a:r>
          </a:p>
          <a:p>
            <a:pPr algn="just">
              <a:buNone/>
            </a:pPr>
            <a:r>
              <a:rPr lang="en-US" dirty="0" smtClean="0">
                <a:latin typeface="Times New Roman" pitchFamily="18" charset="0"/>
                <a:cs typeface="Times New Roman" pitchFamily="18" charset="0"/>
              </a:rPr>
              <a:t>o Sex cannot be changed.</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lstStyle/>
          <a:p>
            <a:pPr algn="just">
              <a:buNone/>
            </a:pPr>
            <a:r>
              <a:rPr lang="en-US" b="1" dirty="0" smtClean="0">
                <a:latin typeface="Times New Roman" pitchFamily="18" charset="0"/>
                <a:cs typeface="Times New Roman" pitchFamily="18" charset="0"/>
              </a:rPr>
              <a:t>GENDER ROLES IN SOCIETY: </a:t>
            </a:r>
          </a:p>
          <a:p>
            <a:pPr algn="just">
              <a:buNone/>
            </a:pPr>
            <a:r>
              <a:rPr lang="en-US" b="1" dirty="0" smtClean="0">
                <a:latin typeface="Times New Roman" pitchFamily="18" charset="0"/>
                <a:cs typeface="Times New Roman" pitchFamily="18" charset="0"/>
              </a:rPr>
              <a:t>Family, Caste, Class, Religion, Culture, The Media and The popular culture, law and the state.</a:t>
            </a:r>
          </a:p>
          <a:p>
            <a:pPr algn="just">
              <a:buNone/>
            </a:pPr>
            <a:r>
              <a:rPr lang="en-US" dirty="0" smtClean="0">
                <a:latin typeface="Times New Roman" pitchFamily="18" charset="0"/>
                <a:cs typeface="Times New Roman" pitchFamily="18" charset="0"/>
              </a:rPr>
              <a:t>Gender refers to the socially learned attitudes and behaviours associated with being male or female. </a:t>
            </a:r>
            <a:r>
              <a:rPr lang="en-US" b="1" dirty="0" smtClean="0">
                <a:latin typeface="Times New Roman" pitchFamily="18" charset="0"/>
                <a:cs typeface="Times New Roman" pitchFamily="18" charset="0"/>
              </a:rPr>
              <a:t>A role is the behaviour expected of someone who holds a particular status. The key word here is expected</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a:bodyPr>
          <a:lstStyle/>
          <a:p>
            <a:pPr algn="just">
              <a:buNone/>
            </a:pPr>
            <a:r>
              <a:rPr lang="en-US" b="1" dirty="0" smtClean="0">
                <a:latin typeface="Times New Roman" pitchFamily="18" charset="0"/>
                <a:cs typeface="Times New Roman" pitchFamily="18" charset="0"/>
              </a:rPr>
              <a:t>Family</a:t>
            </a:r>
          </a:p>
          <a:p>
            <a:pPr algn="just">
              <a:buNone/>
            </a:pPr>
            <a:r>
              <a:rPr lang="en-US" dirty="0" smtClean="0">
                <a:latin typeface="Times New Roman" pitchFamily="18" charset="0"/>
                <a:cs typeface="Times New Roman" pitchFamily="18" charset="0"/>
              </a:rPr>
              <a:t>The child’s first influence in regards to gender roles is the family. From birth to five years of age, most children are almost constantly surrounded by family. </a:t>
            </a:r>
            <a:r>
              <a:rPr lang="en-US" b="1" dirty="0" smtClean="0">
                <a:latin typeface="Times New Roman" pitchFamily="18" charset="0"/>
                <a:cs typeface="Times New Roman" pitchFamily="18" charset="0"/>
              </a:rPr>
              <a:t>A child’s first exposure to gender differences is learned through interaction with his or her parents. </a:t>
            </a:r>
            <a:r>
              <a:rPr lang="en-US" dirty="0" smtClean="0">
                <a:latin typeface="Times New Roman" pitchFamily="18" charset="0"/>
                <a:cs typeface="Times New Roman" pitchFamily="18" charset="0"/>
              </a:rPr>
              <a:t>Most parents dress their infants in gender-specific clothing and give them toys according to gender stereotypes. Gender stereotypes are especially evident in the distribution of gender specific toys to children.</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324600"/>
          </a:xfrm>
        </p:spPr>
        <p:txBody>
          <a:bodyPr>
            <a:normAutofit lnSpcReduction="10000"/>
          </a:bodyPr>
          <a:lstStyle/>
          <a:p>
            <a:pPr algn="just">
              <a:buNone/>
            </a:pPr>
            <a:r>
              <a:rPr lang="en-US" b="1" dirty="0" smtClean="0">
                <a:latin typeface="Times New Roman" pitchFamily="18" charset="0"/>
                <a:cs typeface="Times New Roman" pitchFamily="18" charset="0"/>
              </a:rPr>
              <a:t>Gender and Caste</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Caste has undergone significant change since independence, but it still involves hundreds of millions of people. </a:t>
            </a:r>
            <a:r>
              <a:rPr lang="en-US" b="1" dirty="0" smtClean="0">
                <a:latin typeface="Times New Roman" pitchFamily="18" charset="0"/>
                <a:cs typeface="Times New Roman" pitchFamily="18" charset="0"/>
              </a:rPr>
              <a:t>In its preamble, India's constitution forbids negative public discrimination on the basis of caste. </a:t>
            </a:r>
            <a:r>
              <a:rPr lang="en-US" dirty="0" smtClean="0">
                <a:latin typeface="Times New Roman" pitchFamily="18" charset="0"/>
                <a:cs typeface="Times New Roman" pitchFamily="18" charset="0"/>
              </a:rPr>
              <a:t>However, caste ranking and caste-based interaction have occurred for centuries and will continue to do so well into the foreseeable future, more in the countryside than in urban settings and more in the realms of kinship and marriage than in less personal interactions.</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algn="just">
              <a:buNone/>
            </a:pPr>
            <a:r>
              <a:rPr lang="en-US" b="1" dirty="0" smtClean="0">
                <a:latin typeface="Times New Roman" pitchFamily="18" charset="0"/>
                <a:cs typeface="Times New Roman" pitchFamily="18" charset="0"/>
              </a:rPr>
              <a:t>Religion</a:t>
            </a:r>
          </a:p>
          <a:p>
            <a:pPr algn="just">
              <a:buNone/>
            </a:pPr>
            <a:r>
              <a:rPr lang="en-US" b="1" dirty="0" smtClean="0">
                <a:latin typeface="Times New Roman" pitchFamily="18" charset="0"/>
                <a:cs typeface="Times New Roman" pitchFamily="18" charset="0"/>
              </a:rPr>
              <a:t>The main religions of the world all contain certain ideas about the appropriate roles for men and women in society, and traditionally, this has placed women in the home and men in the ‘outside’ world. </a:t>
            </a:r>
            <a:r>
              <a:rPr lang="en-US" dirty="0" smtClean="0">
                <a:latin typeface="Times New Roman" pitchFamily="18" charset="0"/>
                <a:cs typeface="Times New Roman" pitchFamily="18" charset="0"/>
              </a:rPr>
              <a:t>This holds true even nowadays, where much change is occurring in societies with increasing female labour market participation and changes in attitudes accompanying this.</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096000"/>
          </a:xfrm>
        </p:spPr>
        <p:txBody>
          <a:bodyPr>
            <a:normAutofit fontScale="92500" lnSpcReduction="10000"/>
          </a:bodyPr>
          <a:lstStyle/>
          <a:p>
            <a:pPr algn="just">
              <a:buNone/>
            </a:pPr>
            <a:r>
              <a:rPr lang="en-US" b="1" dirty="0" smtClean="0">
                <a:latin typeface="Times New Roman" pitchFamily="18" charset="0"/>
                <a:cs typeface="Times New Roman" pitchFamily="18" charset="0"/>
              </a:rPr>
              <a:t>Culture</a:t>
            </a:r>
          </a:p>
          <a:p>
            <a:pPr algn="just">
              <a:buNone/>
            </a:pPr>
            <a:r>
              <a:rPr lang="en-US" dirty="0" smtClean="0">
                <a:latin typeface="Times New Roman" pitchFamily="18" charset="0"/>
                <a:cs typeface="Times New Roman" pitchFamily="18" charset="0"/>
              </a:rPr>
              <a:t>Culture refers to the beliefs and practices of another society, particularly where these are seen as closely linked with tradition or religion. Culture is part of the fabric of every society, including our own. It shapes the way things are done and our understanding of why this should be so. According to the World Conference on Cultural Policies (Mexico, 1982). </a:t>
            </a:r>
          </a:p>
          <a:p>
            <a:pPr algn="just">
              <a:buNone/>
            </a:pPr>
            <a:r>
              <a:rPr lang="en-US" b="1" dirty="0" smtClean="0">
                <a:latin typeface="Times New Roman" pitchFamily="18" charset="0"/>
                <a:cs typeface="Times New Roman" pitchFamily="18" charset="0"/>
              </a:rPr>
              <a:t>Gender is related to culture as expectations about attributes and behaviours appropriate to women or men and about relations between women and men and in other words, gender are shaped by culture.</a:t>
            </a:r>
            <a:endParaRPr lang="en-US" b="1"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2883</Words>
  <Application>Microsoft Office PowerPoint</Application>
  <PresentationFormat>On-screen Show (4:3)</PresentationFormat>
  <Paragraphs>121</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40</cp:revision>
  <dcterms:created xsi:type="dcterms:W3CDTF">2020-05-27T09:37:38Z</dcterms:created>
  <dcterms:modified xsi:type="dcterms:W3CDTF">2020-06-06T15:30:56Z</dcterms:modified>
</cp:coreProperties>
</file>